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862" r:id="rId2"/>
    <p:sldId id="904" r:id="rId3"/>
    <p:sldId id="919" r:id="rId4"/>
    <p:sldId id="905" r:id="rId5"/>
    <p:sldId id="916" r:id="rId6"/>
    <p:sldId id="917" r:id="rId7"/>
    <p:sldId id="918" r:id="rId8"/>
    <p:sldId id="906" r:id="rId9"/>
    <p:sldId id="907" r:id="rId10"/>
    <p:sldId id="915" r:id="rId11"/>
    <p:sldId id="908" r:id="rId12"/>
    <p:sldId id="909" r:id="rId13"/>
    <p:sldId id="910" r:id="rId14"/>
    <p:sldId id="898" r:id="rId15"/>
    <p:sldId id="899" r:id="rId16"/>
    <p:sldId id="900" r:id="rId17"/>
    <p:sldId id="911" r:id="rId18"/>
    <p:sldId id="912" r:id="rId19"/>
    <p:sldId id="913" r:id="rId20"/>
    <p:sldId id="914" r:id="rId21"/>
    <p:sldId id="874" r:id="rId2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E5DF"/>
    <a:srgbClr val="1D6E87"/>
    <a:srgbClr val="0033CC"/>
    <a:srgbClr val="009999"/>
    <a:srgbClr val="000099"/>
    <a:srgbClr val="0DA351"/>
    <a:srgbClr val="996633"/>
    <a:srgbClr val="FFFF99"/>
    <a:srgbClr val="FFCC99"/>
    <a:srgbClr val="9EFA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66926" autoAdjust="0"/>
  </p:normalViewPr>
  <p:slideViewPr>
    <p:cSldViewPr>
      <p:cViewPr varScale="1">
        <p:scale>
          <a:sx n="56" d="100"/>
          <a:sy n="56" d="100"/>
        </p:scale>
        <p:origin x="-19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52" d="100"/>
          <a:sy n="52" d="100"/>
        </p:scale>
        <p:origin x="-3006" y="-102"/>
      </p:cViewPr>
      <p:guideLst>
        <p:guide orient="horz" pos="3226"/>
        <p:guide orient="horz" pos="3129"/>
        <p:guide pos="2237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608" cy="496812"/>
          </a:xfrm>
          <a:prstGeom prst="rect">
            <a:avLst/>
          </a:prstGeom>
        </p:spPr>
        <p:txBody>
          <a:bodyPr vert="horz" lIns="88195" tIns="44099" rIns="88195" bIns="4409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272" y="0"/>
            <a:ext cx="2944608" cy="496812"/>
          </a:xfrm>
          <a:prstGeom prst="rect">
            <a:avLst/>
          </a:prstGeom>
        </p:spPr>
        <p:txBody>
          <a:bodyPr vert="horz" lIns="88195" tIns="44099" rIns="88195" bIns="44099" rtlCol="0"/>
          <a:lstStyle>
            <a:lvl1pPr algn="r">
              <a:defRPr sz="1200"/>
            </a:lvl1pPr>
          </a:lstStyle>
          <a:p>
            <a:fld id="{D18553F2-16C7-4888-B95A-3BDD60033D28}" type="datetimeFigureOut">
              <a:rPr lang="el-GR" smtClean="0"/>
              <a:pPr/>
              <a:t>25/11/2015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2975"/>
            <a:ext cx="2944608" cy="496812"/>
          </a:xfrm>
          <a:prstGeom prst="rect">
            <a:avLst/>
          </a:prstGeom>
        </p:spPr>
        <p:txBody>
          <a:bodyPr vert="horz" lIns="88195" tIns="44099" rIns="88195" bIns="44099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272" y="9432975"/>
            <a:ext cx="2944608" cy="496812"/>
          </a:xfrm>
          <a:prstGeom prst="rect">
            <a:avLst/>
          </a:prstGeom>
        </p:spPr>
        <p:txBody>
          <a:bodyPr vert="horz" lIns="88195" tIns="44099" rIns="88195" bIns="44099" rtlCol="0" anchor="b"/>
          <a:lstStyle>
            <a:lvl1pPr algn="r">
              <a:defRPr sz="1200"/>
            </a:lvl1pPr>
          </a:lstStyle>
          <a:p>
            <a:fld id="{5A7918BF-07B6-453E-9B93-844D801358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3238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230" cy="496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289" tIns="44644" rIns="89289" bIns="446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650" y="0"/>
            <a:ext cx="2946230" cy="496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289" tIns="44644" rIns="89289" bIns="446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54" y="4718105"/>
            <a:ext cx="5438197" cy="44680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289" tIns="44644" rIns="89289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2975"/>
            <a:ext cx="2946230" cy="496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289" tIns="44644" rIns="89289" bIns="446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650" y="9432975"/>
            <a:ext cx="2946230" cy="496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289" tIns="44644" rIns="89289" bIns="44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C33AF810-1C61-4A7D-9BF2-F1D25FA6F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21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0955" indent="-26959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78392" indent="-21567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09749" indent="-21567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1106" indent="-21567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2463" indent="-21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03820" indent="-21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35177" indent="-21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66533" indent="-21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FA3FFFBD-2E8E-4915-8B51-5949AAF19C77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4885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AF810-1C61-4A7D-9BF2-F1D25FA6FB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81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AF810-1C61-4A7D-9BF2-F1D25FA6FB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02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AF810-1C61-4A7D-9BF2-F1D25FA6FB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33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AF810-1C61-4A7D-9BF2-F1D25FA6FB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11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AF810-1C61-4A7D-9BF2-F1D25FA6FB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993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6125"/>
            <a:ext cx="4965700" cy="3724275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00896" indent="-26957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78302" indent="-21566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09622" indent="-21566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40944" indent="-21566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72265" indent="-2156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03585" indent="-2156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34906" indent="-2156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66227" indent="-2156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FA3FFFBD-2E8E-4915-8B51-5949AAF19C77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4885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6553200" cy="1371600"/>
          </a:xfrm>
        </p:spPr>
        <p:txBody>
          <a:bodyPr lIns="0" tIns="0" rIns="0" bIns="0" anchorCtr="1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/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095375"/>
            <a:ext cx="4197350" cy="4845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14" y="1095375"/>
            <a:ext cx="4197350" cy="4845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41" y="252413"/>
            <a:ext cx="85471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5" y="990602"/>
            <a:ext cx="8547101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27"/>
          <p:cNvSpPr>
            <a:spLocks noChangeShapeType="1"/>
          </p:cNvSpPr>
          <p:nvPr/>
        </p:nvSpPr>
        <p:spPr bwMode="auto">
          <a:xfrm flipV="1">
            <a:off x="361950" y="6273800"/>
            <a:ext cx="123825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1701800" y="6429375"/>
            <a:ext cx="72136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29"/>
          <p:cNvSpPr>
            <a:spLocks noChangeShapeType="1"/>
          </p:cNvSpPr>
          <p:nvPr/>
        </p:nvSpPr>
        <p:spPr bwMode="auto">
          <a:xfrm rot="3120000" flipV="1">
            <a:off x="1543050" y="6351588"/>
            <a:ext cx="2286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368301" y="865188"/>
            <a:ext cx="8547101" cy="762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pic>
        <p:nvPicPr>
          <p:cNvPr id="1032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0450" y="6324603"/>
            <a:ext cx="438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4" descr="cyprus_emble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" y="6324602"/>
            <a:ext cx="4016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714501" y="6461128"/>
            <a:ext cx="19812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 smtClean="0">
                <a:latin typeface="Arial Narrow" pitchFamily="34" charset="0"/>
                <a:cs typeface="+mn-cs"/>
              </a:rPr>
              <a:t>REPUBLIC OF CYPRUS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5230815" y="6462716"/>
            <a:ext cx="376237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r>
              <a:rPr lang="en-US" sz="1400" b="1" dirty="0" smtClean="0">
                <a:latin typeface="Arial Narrow" pitchFamily="34" charset="0"/>
                <a:cs typeface="+mn-cs"/>
              </a:rPr>
              <a:t>Ministry of Energy, Commerce, Industry</a:t>
            </a:r>
            <a:r>
              <a:rPr lang="el-GR" sz="1400" b="1" dirty="0" smtClean="0">
                <a:latin typeface="Arial Narrow" pitchFamily="34" charset="0"/>
                <a:cs typeface="+mn-cs"/>
              </a:rPr>
              <a:t> </a:t>
            </a:r>
            <a:r>
              <a:rPr lang="en-US" sz="1400" b="1" dirty="0" smtClean="0">
                <a:latin typeface="Arial Narrow" pitchFamily="34" charset="0"/>
                <a:cs typeface="+mn-cs"/>
              </a:rPr>
              <a:t> &amp; Tourism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ebdings" pitchFamily="18" charset="2"/>
        <a:buChar char="4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 2" pitchFamily="18" charset="2"/>
        <a:buChar char="°"/>
        <a:defRPr sz="2400">
          <a:solidFill>
            <a:srgbClr val="000099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v"/>
        <a:defRPr sz="1600">
          <a:solidFill>
            <a:srgbClr val="000099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sz="1600">
          <a:solidFill>
            <a:srgbClr val="000099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sz="1600">
          <a:solidFill>
            <a:srgbClr val="000099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sz="1600">
          <a:solidFill>
            <a:srgbClr val="000099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sz="1600">
          <a:solidFill>
            <a:srgbClr val="000099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sz="16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erm.sec@mcit.gov.cy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25" y="228600"/>
            <a:ext cx="8763000" cy="1219200"/>
          </a:xfrm>
        </p:spPr>
        <p:txBody>
          <a:bodyPr anchorCtr="0"/>
          <a:lstStyle/>
          <a:p>
            <a:pPr lvl="0" algn="ctr" eaLnBrk="1" hangingPunct="1">
              <a:defRPr/>
            </a:pPr>
            <a:r>
              <a:rPr lang="en-US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Science Technology Park</a:t>
            </a: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6858000" y="6177515"/>
            <a:ext cx="1981200" cy="28623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buClr>
                <a:srgbClr val="000066"/>
              </a:buClr>
              <a:buFont typeface="Webdings" pitchFamily="18" charset="2"/>
              <a:buNone/>
            </a:pPr>
            <a:r>
              <a:rPr lang="en-US" sz="1400" b="1" i="1" dirty="0" smtClean="0">
                <a:solidFill>
                  <a:srgbClr val="000099"/>
                </a:solidFill>
                <a:latin typeface="Arial Narrow" pitchFamily="34" charset="0"/>
              </a:rPr>
              <a:t>24</a:t>
            </a:r>
            <a:r>
              <a:rPr lang="el-GR" sz="1400" b="1" i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1400" b="1" i="1" dirty="0" smtClean="0">
                <a:solidFill>
                  <a:srgbClr val="000099"/>
                </a:solidFill>
                <a:latin typeface="Arial Narrow" pitchFamily="34" charset="0"/>
              </a:rPr>
              <a:t>November 2015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6089650"/>
            <a:ext cx="49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cyprus_emble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6088062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562" y="3852371"/>
            <a:ext cx="8818563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000066"/>
              </a:buClr>
              <a:buFont typeface="Webdings" pitchFamily="18" charset="2"/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Dr. Stelios Himonas</a:t>
            </a:r>
          </a:p>
          <a:p>
            <a:pPr algn="ctr">
              <a:lnSpc>
                <a:spcPct val="90000"/>
              </a:lnSpc>
              <a:buClr>
                <a:srgbClr val="000066"/>
              </a:buClr>
              <a:buFont typeface="Webdings" pitchFamily="18" charset="2"/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Permanent Secretary</a:t>
            </a:r>
          </a:p>
          <a:p>
            <a:pPr algn="ctr">
              <a:lnSpc>
                <a:spcPct val="90000"/>
              </a:lnSpc>
              <a:buClr>
                <a:srgbClr val="000066"/>
              </a:buClr>
              <a:buFont typeface="Webdings" pitchFamily="18" charset="2"/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Ministry </a:t>
            </a:r>
            <a:r>
              <a:rPr lang="en-US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of Energy, Commerce, Industry &amp; Tourism</a:t>
            </a:r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Clr>
                <a:srgbClr val="000066"/>
              </a:buClr>
              <a:buFont typeface="Webdings" pitchFamily="18" charset="2"/>
              <a:buNone/>
            </a:pPr>
            <a:r>
              <a:rPr lang="en-US" sz="2400" b="1" dirty="0">
                <a:solidFill>
                  <a:srgbClr val="000099"/>
                </a:solidFill>
                <a:latin typeface="Calibri" panose="020F0502020204030204" pitchFamily="34" charset="0"/>
              </a:rPr>
              <a:t>Republic of Cyprus</a:t>
            </a:r>
            <a:endParaRPr lang="en-GB" sz="2400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83669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+mj-cs"/>
              </a:rPr>
              <a:t>…research, development, innovation, entrepreneurship</a:t>
            </a:r>
            <a:endParaRPr lang="en-GB" sz="2800" b="1" i="1" dirty="0">
              <a:solidFill>
                <a:srgbClr val="000099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 Incentives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0"/>
            <a:ext cx="7010400" cy="4416425"/>
          </a:xfrm>
        </p:spPr>
        <p:txBody>
          <a:bodyPr/>
          <a:lstStyle/>
          <a:p>
            <a:pPr marL="469900" lvl="2" indent="-469900"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4"/>
            </a:pPr>
            <a:r>
              <a:rPr lang="en-US" sz="2800" kern="1200" dirty="0" smtClean="0">
                <a:latin typeface="Calibri" panose="020F0502020204030204" pitchFamily="34" charset="0"/>
                <a:ea typeface="+mn-ea"/>
                <a:cs typeface="+mn-cs"/>
              </a:rPr>
              <a:t>Financial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1200" dirty="0" smtClean="0">
                <a:latin typeface="Calibri" panose="020F0502020204030204" pitchFamily="34" charset="0"/>
              </a:rPr>
              <a:t>rent payment after 5 years</a:t>
            </a:r>
            <a:endParaRPr lang="en-GB" dirty="0" smtClean="0">
              <a:latin typeface="Calibri" panose="020F050202020403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kern="1200" dirty="0" smtClean="0">
                <a:latin typeface="Calibri" panose="020F0502020204030204" pitchFamily="34" charset="0"/>
              </a:rPr>
              <a:t>up to €3 </a:t>
            </a:r>
            <a:r>
              <a:rPr lang="en-US" kern="1200" dirty="0" err="1" smtClean="0">
                <a:latin typeface="Calibri" panose="020F0502020204030204" pitchFamily="34" charset="0"/>
              </a:rPr>
              <a:t>mln</a:t>
            </a:r>
            <a:r>
              <a:rPr lang="en-US" kern="1200" dirty="0" smtClean="0">
                <a:latin typeface="Calibri" panose="020F0502020204030204" pitchFamily="34" charset="0"/>
              </a:rPr>
              <a:t> rent reduction</a:t>
            </a:r>
            <a:endParaRPr lang="en-GB" dirty="0" smtClean="0">
              <a:latin typeface="Calibri" panose="020F0502020204030204" pitchFamily="34" charset="0"/>
            </a:endParaRPr>
          </a:p>
          <a:p>
            <a:pPr marL="469900" lvl="2" indent="-469900">
              <a:spcBef>
                <a:spcPts val="1200"/>
              </a:spcBef>
              <a:spcAft>
                <a:spcPts val="1200"/>
              </a:spcAft>
              <a:buFont typeface="Webdings" pitchFamily="18" charset="2"/>
              <a:buChar char="4"/>
            </a:pPr>
            <a:r>
              <a:rPr lang="en-US" sz="2800" kern="1200" dirty="0" smtClean="0">
                <a:latin typeface="Calibri" panose="020F0502020204030204" pitchFamily="34" charset="0"/>
                <a:ea typeface="+mn-ea"/>
                <a:cs typeface="+mn-cs"/>
              </a:rPr>
              <a:t>Tax</a:t>
            </a:r>
          </a:p>
          <a:p>
            <a:pPr marL="469900" lvl="2" indent="-469900">
              <a:spcBef>
                <a:spcPts val="1200"/>
              </a:spcBef>
              <a:spcAft>
                <a:spcPts val="1200"/>
              </a:spcAft>
              <a:buFont typeface="Webdings" pitchFamily="18" charset="2"/>
              <a:buChar char="4"/>
            </a:pPr>
            <a:r>
              <a:rPr lang="en-US" sz="2800" kern="1200" dirty="0" smtClean="0">
                <a:latin typeface="Calibri" panose="020F0502020204030204" pitchFamily="34" charset="0"/>
                <a:ea typeface="+mn-ea"/>
                <a:cs typeface="+mn-cs"/>
              </a:rPr>
              <a:t>Town Planning</a:t>
            </a:r>
          </a:p>
          <a:p>
            <a:pPr marL="469900" lvl="2" indent="-469900">
              <a:spcBef>
                <a:spcPts val="1200"/>
              </a:spcBef>
              <a:spcAft>
                <a:spcPts val="1200"/>
              </a:spcAft>
              <a:buFont typeface="Webdings" pitchFamily="18" charset="2"/>
              <a:buChar char="4"/>
            </a:pPr>
            <a:r>
              <a:rPr lang="en-US" sz="2800" kern="1200" dirty="0" smtClean="0">
                <a:latin typeface="Calibri" panose="020F0502020204030204" pitchFamily="34" charset="0"/>
                <a:ea typeface="+mn-ea"/>
                <a:cs typeface="+mn-cs"/>
              </a:rPr>
              <a:t>Work Permits</a:t>
            </a:r>
          </a:p>
          <a:p>
            <a:pPr marL="469900" lvl="2" indent="-469900">
              <a:spcBef>
                <a:spcPts val="1200"/>
              </a:spcBef>
              <a:spcAft>
                <a:spcPts val="1200"/>
              </a:spcAft>
              <a:buFont typeface="Webdings" pitchFamily="18" charset="2"/>
              <a:buChar char="4"/>
            </a:pPr>
            <a:r>
              <a:rPr lang="en-US" sz="2800" kern="1200" dirty="0" smtClean="0">
                <a:latin typeface="Calibri" panose="020F0502020204030204" pitchFamily="34" charset="0"/>
                <a:ea typeface="+mn-ea"/>
                <a:cs typeface="+mn-cs"/>
              </a:rPr>
              <a:t>RES Plant</a:t>
            </a:r>
            <a:endParaRPr lang="en-US" sz="2800" kern="120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40" y="1371600"/>
            <a:ext cx="8392160" cy="4495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46311" y="2251711"/>
            <a:ext cx="2408170" cy="2644746"/>
            <a:chOff x="4050525" y="1963528"/>
            <a:chExt cx="2499367" cy="346186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098410" y="3830806"/>
              <a:ext cx="1422130" cy="156928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067223" y="5400092"/>
              <a:ext cx="823337" cy="253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041672" y="1963528"/>
              <a:ext cx="449094" cy="32366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9380687">
              <a:off x="5542503" y="4371288"/>
              <a:ext cx="1007389" cy="39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/>
                  </a:solidFill>
                </a:rPr>
                <a:t>50km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0525" y="4909690"/>
              <a:ext cx="738794" cy="396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/>
                  </a:solidFill>
                </a:rPr>
                <a:t>16km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4468" y="3340405"/>
              <a:ext cx="738794" cy="396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/>
                  </a:solidFill>
                </a:rPr>
                <a:t>65km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4724400" y="4724400"/>
            <a:ext cx="220436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4953000"/>
            <a:ext cx="237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Pentakomo</a:t>
            </a:r>
            <a:endParaRPr lang="en-GB" sz="2000" b="1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AppData\Local\Microsoft\Windows\Temporary Internet Files\Content.Outlook\6CGHJKVK\Pentakomo_english_aerof.jpg"/>
          <p:cNvPicPr>
            <a:picLocks noChangeAspect="1" noChangeArrowheads="1"/>
          </p:cNvPicPr>
          <p:nvPr/>
        </p:nvPicPr>
        <p:blipFill>
          <a:blip r:embed="rId2" cstate="print"/>
          <a:srcRect t="27269" b="36372"/>
          <a:stretch>
            <a:fillRect/>
          </a:stretch>
        </p:blipFill>
        <p:spPr bwMode="auto">
          <a:xfrm>
            <a:off x="381000" y="990600"/>
            <a:ext cx="8534400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Location (2)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572000" y="327660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958" t="2891" r="1779" b="3776"/>
          <a:stretch>
            <a:fillRect/>
          </a:stretch>
        </p:blipFill>
        <p:spPr bwMode="auto">
          <a:xfrm>
            <a:off x="7162800" y="3810000"/>
            <a:ext cx="1752600" cy="2290065"/>
          </a:xfrm>
          <a:prstGeom prst="rect">
            <a:avLst/>
          </a:prstGeom>
          <a:noFill/>
          <a:ln w="127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</p:pic>
      <p:sp>
        <p:nvSpPr>
          <p:cNvPr id="10" name="Notched Right Arrow 9"/>
          <p:cNvSpPr/>
          <p:nvPr/>
        </p:nvSpPr>
        <p:spPr bwMode="auto">
          <a:xfrm rot="8965882">
            <a:off x="2444403" y="4394212"/>
            <a:ext cx="1753663" cy="203177"/>
          </a:xfrm>
          <a:prstGeom prst="notch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 rot="1066259">
            <a:off x="4938484" y="3720955"/>
            <a:ext cx="2457645" cy="289099"/>
          </a:xfrm>
          <a:prstGeom prst="notch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7870" y="5007114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Total area ≈ 340 000 m²</a:t>
            </a:r>
          </a:p>
          <a:p>
            <a:pPr marL="0" lvl="2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</a:pPr>
            <a:r>
              <a:rPr lang="en-US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     Land expropriated</a:t>
            </a:r>
            <a:endParaRPr lang="en-US" sz="2000" b="1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007114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RES Power Plant</a:t>
            </a:r>
          </a:p>
          <a:p>
            <a:pPr marL="0" lvl="2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000" b="1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Energy Storage</a:t>
            </a:r>
            <a:endParaRPr lang="en-US" sz="2000" b="1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Planning Framework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382000" cy="441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69900" lvl="2" indent="-469900" eaLnBrk="0" hangingPunct="0">
              <a:spcBef>
                <a:spcPts val="900"/>
              </a:spcBef>
              <a:spcAft>
                <a:spcPts val="9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GB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Building ratio up to 45%</a:t>
            </a:r>
          </a:p>
          <a:p>
            <a:pPr marL="469900" lvl="2" indent="-469900" eaLnBrk="0" hangingPunct="0">
              <a:spcBef>
                <a:spcPts val="900"/>
              </a:spcBef>
              <a:spcAft>
                <a:spcPts val="9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GB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2-3 </a:t>
            </a:r>
            <a:r>
              <a:rPr lang="en-GB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floors (more possible)</a:t>
            </a:r>
            <a:endParaRPr lang="en-GB" sz="2800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  <a:p>
            <a:pPr marL="469900" lvl="2" indent="-469900" eaLnBrk="0" hangingPunct="0">
              <a:spcBef>
                <a:spcPts val="900"/>
              </a:spcBef>
              <a:spcAft>
                <a:spcPts val="9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GB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Small hotel </a:t>
            </a:r>
            <a:r>
              <a:rPr lang="en-GB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- </a:t>
            </a:r>
            <a:r>
              <a:rPr lang="en-GB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up to 100 rooms</a:t>
            </a:r>
          </a:p>
          <a:p>
            <a:pPr marL="469900" lvl="2" indent="-469900" eaLnBrk="0" hangingPunct="0">
              <a:spcBef>
                <a:spcPts val="900"/>
              </a:spcBef>
              <a:spcAft>
                <a:spcPts val="9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GB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Green areas </a:t>
            </a:r>
            <a:r>
              <a:rPr lang="en-GB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- 15</a:t>
            </a:r>
            <a:r>
              <a:rPr lang="en-GB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% of total </a:t>
            </a:r>
            <a:r>
              <a:rPr lang="en-GB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area</a:t>
            </a:r>
          </a:p>
          <a:p>
            <a:pPr marL="469900" lvl="2" indent="-469900" eaLnBrk="0" hangingPunct="0">
              <a:spcBef>
                <a:spcPts val="900"/>
              </a:spcBef>
              <a:spcAft>
                <a:spcPts val="9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GB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Conference &amp; Exhibition </a:t>
            </a:r>
            <a:r>
              <a:rPr lang="en-GB" sz="2800" dirty="0" err="1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Center</a:t>
            </a:r>
            <a:endParaRPr lang="en-GB" sz="2800" dirty="0" smtClean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  <a:p>
            <a:pPr marL="469900" lvl="2" indent="-469900" eaLnBrk="0" hangingPunct="0">
              <a:spcBef>
                <a:spcPts val="900"/>
              </a:spcBef>
              <a:spcAft>
                <a:spcPts val="9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GB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Other facilities (housing, recreational, cafeteria, </a:t>
            </a:r>
            <a:r>
              <a:rPr lang="en-GB" sz="2800" dirty="0" err="1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etc</a:t>
            </a:r>
            <a:r>
              <a:rPr lang="en-GB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99"/>
                </a:solidFill>
                <a:latin typeface="Calibri" panose="020F0502020204030204" pitchFamily="34" charset="0"/>
              </a:rPr>
              <a:t>Land Lease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524000"/>
            <a:ext cx="8547101" cy="4495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Calibri" panose="020F0502020204030204" pitchFamily="34" charset="0"/>
              </a:rPr>
              <a:t>R</a:t>
            </a:r>
            <a:r>
              <a:rPr lang="en-GB" dirty="0" smtClean="0">
                <a:latin typeface="Calibri" panose="020F0502020204030204" pitchFamily="34" charset="0"/>
              </a:rPr>
              <a:t>ight </a:t>
            </a:r>
            <a:r>
              <a:rPr lang="en-GB" dirty="0">
                <a:latin typeface="Calibri" panose="020F0502020204030204" pitchFamily="34" charset="0"/>
              </a:rPr>
              <a:t>to possess, use,  administer, manage and operate the STP </a:t>
            </a:r>
            <a:endParaRPr lang="el-GR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Right to mortgage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</a:rPr>
              <a:t>Strategic Investor is entitled to rent or </a:t>
            </a:r>
            <a:r>
              <a:rPr lang="en-GB" dirty="0" smtClean="0">
                <a:latin typeface="Calibri" panose="020F0502020204030204" pitchFamily="34" charset="0"/>
              </a:rPr>
              <a:t>lease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latin typeface="Calibri" panose="020F0502020204030204" pitchFamily="34" charset="0"/>
              </a:rPr>
              <a:t>buildings (or space) to </a:t>
            </a:r>
            <a:r>
              <a:rPr lang="en-GB" dirty="0" smtClean="0">
                <a:latin typeface="Calibri" panose="020F0502020204030204" pitchFamily="34" charset="0"/>
              </a:rPr>
              <a:t>tenants</a:t>
            </a:r>
            <a:endParaRPr lang="en-GB" dirty="0">
              <a:latin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</a:rPr>
              <a:t>land to </a:t>
            </a:r>
            <a:r>
              <a:rPr lang="en-GB" dirty="0" smtClean="0">
                <a:latin typeface="Calibri" panose="020F0502020204030204" pitchFamily="34" charset="0"/>
              </a:rPr>
              <a:t>tenants </a:t>
            </a:r>
            <a:r>
              <a:rPr lang="en-GB" dirty="0">
                <a:latin typeface="Calibri" panose="020F0502020204030204" pitchFamily="34" charset="0"/>
              </a:rPr>
              <a:t>to build on their own expense buildings and/or </a:t>
            </a:r>
            <a:r>
              <a:rPr lang="en-GB" dirty="0" smtClean="0">
                <a:latin typeface="Calibri" panose="020F0502020204030204" pitchFamily="34" charset="0"/>
              </a:rPr>
              <a:t>infrastructure for their own exclusive use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36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99"/>
                </a:solidFill>
                <a:latin typeface="Calibri" panose="020F0502020204030204" pitchFamily="34" charset="0"/>
              </a:rPr>
              <a:t>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7101" cy="2819398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Commencement date – within 5 years </a:t>
            </a:r>
            <a:r>
              <a:rPr lang="en-GB" dirty="0">
                <a:latin typeface="Calibri" panose="020F0502020204030204" pitchFamily="34" charset="0"/>
              </a:rPr>
              <a:t>from the date of signing the Land Lease </a:t>
            </a:r>
            <a:r>
              <a:rPr lang="en-GB" dirty="0" smtClean="0">
                <a:latin typeface="Calibri" panose="020F0502020204030204" pitchFamily="34" charset="0"/>
              </a:rPr>
              <a:t>Agreement</a:t>
            </a:r>
          </a:p>
          <a:p>
            <a:pPr marL="469900" lvl="1" indent="-469900">
              <a:spcBef>
                <a:spcPts val="1800"/>
              </a:spcBef>
              <a:buFont typeface="Webdings" pitchFamily="18" charset="2"/>
              <a:buChar char="4"/>
            </a:pPr>
            <a:r>
              <a:rPr lang="en-US" sz="2800" dirty="0" smtClean="0">
                <a:latin typeface="Calibri" panose="020F0502020204030204" pitchFamily="34" charset="0"/>
                <a:ea typeface="+mn-ea"/>
                <a:cs typeface="+mn-cs"/>
              </a:rPr>
              <a:t>Phased </a:t>
            </a:r>
            <a:r>
              <a:rPr lang="en-US" sz="2800" dirty="0">
                <a:latin typeface="Calibri" panose="020F0502020204030204" pitchFamily="34" charset="0"/>
                <a:ea typeface="+mn-ea"/>
                <a:cs typeface="+mn-cs"/>
              </a:rPr>
              <a:t>development </a:t>
            </a:r>
            <a:r>
              <a:rPr lang="en-US" sz="2800" dirty="0" smtClean="0">
                <a:latin typeface="Calibri" panose="020F0502020204030204" pitchFamily="34" charset="0"/>
                <a:ea typeface="+mn-ea"/>
                <a:cs typeface="+mn-cs"/>
              </a:rPr>
              <a:t>allowed</a:t>
            </a:r>
            <a:endParaRPr lang="en-GB" sz="2800" dirty="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48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99"/>
                </a:solidFill>
                <a:latin typeface="Calibri" panose="020F0502020204030204" pitchFamily="34" charset="0"/>
              </a:rPr>
              <a:t>Obligations of the 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600200"/>
            <a:ext cx="8547101" cy="3352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Calibri" panose="020F0502020204030204" pitchFamily="34" charset="0"/>
              </a:rPr>
              <a:t>Construction </a:t>
            </a:r>
            <a:r>
              <a:rPr lang="en-GB" dirty="0">
                <a:latin typeface="Calibri" panose="020F0502020204030204" pitchFamily="34" charset="0"/>
              </a:rPr>
              <a:t>of </a:t>
            </a:r>
            <a:r>
              <a:rPr lang="en-GB" dirty="0" smtClean="0">
                <a:latin typeface="Calibri" panose="020F0502020204030204" pitchFamily="34" charset="0"/>
              </a:rPr>
              <a:t>public </a:t>
            </a:r>
            <a:r>
              <a:rPr lang="en-GB" dirty="0">
                <a:latin typeface="Calibri" panose="020F0502020204030204" pitchFamily="34" charset="0"/>
              </a:rPr>
              <a:t>road </a:t>
            </a:r>
            <a:r>
              <a:rPr lang="en-GB" dirty="0" smtClean="0">
                <a:latin typeface="Calibri" panose="020F0502020204030204" pitchFamily="34" charset="0"/>
              </a:rPr>
              <a:t>- sidewalks </a:t>
            </a:r>
            <a:r>
              <a:rPr lang="en-GB" dirty="0">
                <a:latin typeface="Calibri" panose="020F0502020204030204" pitchFamily="34" charset="0"/>
              </a:rPr>
              <a:t>and </a:t>
            </a:r>
            <a:r>
              <a:rPr lang="en-GB" dirty="0" smtClean="0">
                <a:latin typeface="Calibri" panose="020F0502020204030204" pitchFamily="34" charset="0"/>
              </a:rPr>
              <a:t>lighting</a:t>
            </a:r>
            <a:endParaRPr lang="en-GB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Calibri" panose="020F0502020204030204" pitchFamily="34" charset="0"/>
              </a:rPr>
              <a:t>Electricity infrastructure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Calibri" panose="020F0502020204030204" pitchFamily="34" charset="0"/>
              </a:rPr>
              <a:t>Telecommunications infrastructure</a:t>
            </a:r>
            <a:endParaRPr lang="en-GB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Calibri" panose="020F0502020204030204" pitchFamily="34" charset="0"/>
              </a:rPr>
              <a:t>Water supply – potable, irrigation purposes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00200" y="5029200"/>
            <a:ext cx="5715000" cy="762000"/>
          </a:xfrm>
          <a:prstGeom prst="rect">
            <a:avLst/>
          </a:prstGeom>
          <a:solidFill>
            <a:srgbClr val="CDE5D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SzTx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Obligations fulfilled within 18 months</a:t>
            </a:r>
          </a:p>
        </p:txBody>
      </p:sp>
    </p:spTree>
    <p:extLst>
      <p:ext uri="{BB962C8B-B14F-4D97-AF65-F5344CB8AC3E}">
        <p14:creationId xmlns:p14="http://schemas.microsoft.com/office/powerpoint/2010/main" xmlns="" val="213285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Tender Procedure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2" indent="-469900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RFP</a:t>
            </a:r>
          </a:p>
          <a:p>
            <a:pPr marL="908050" lvl="1" indent="-436563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In November</a:t>
            </a:r>
          </a:p>
          <a:p>
            <a:pPr marL="908050" lvl="1" indent="-436563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4 months to submit proposals</a:t>
            </a:r>
          </a:p>
          <a:p>
            <a:pPr marL="469900" lvl="2" indent="-469900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ebdings" pitchFamily="18" charset="2"/>
              <a:buChar char="4"/>
            </a:pPr>
            <a:endParaRPr lang="en-US" sz="2800" dirty="0" smtClean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  <a:p>
            <a:pPr marL="469900" lvl="2" indent="-469900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Eligibility </a:t>
            </a: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for </a:t>
            </a: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participation</a:t>
            </a:r>
          </a:p>
          <a:p>
            <a:pPr marL="908050" lvl="1" indent="-436563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legal entity </a:t>
            </a: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 - also consortium</a:t>
            </a:r>
          </a:p>
          <a:p>
            <a:pPr marL="908050" lvl="1" indent="-436563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Double participation not allowed</a:t>
            </a:r>
          </a:p>
          <a:p>
            <a:pPr marL="908050" lvl="1" indent="-436563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</a:pP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and</a:t>
            </a:r>
          </a:p>
          <a:p>
            <a:pPr marL="895350" lvl="1" indent="-447675" defTabSz="1165225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≥ 1 STP (participation ≥ 30%)</a:t>
            </a:r>
          </a:p>
          <a:p>
            <a:pPr marL="895350" lvl="1" indent="-447675" defTabSz="1165225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</a:pP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 or</a:t>
            </a:r>
          </a:p>
          <a:p>
            <a:pPr marL="895350" lvl="1" indent="-447675" defTabSz="1165225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≥ </a:t>
            </a: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2 large scale construction contracts (participation </a:t>
            </a:r>
            <a:r>
              <a:rPr 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≥ 30</a:t>
            </a: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%)</a:t>
            </a:r>
          </a:p>
          <a:p>
            <a:pPr marL="895350" lvl="1" indent="-447675" defTabSz="1165225" eaLnBrk="0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≥ 10 yrs of experience in operating STPs</a:t>
            </a:r>
            <a:endParaRPr lang="en-US" sz="3200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Tender Procedure (2)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0547"/>
            <a:ext cx="8686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2" indent="-469900" eaLnBrk="0" hangingPunct="0">
              <a:spcBef>
                <a:spcPts val="1200"/>
              </a:spcBef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Technical </a:t>
            </a: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Requirements (Business Plan)</a:t>
            </a:r>
          </a:p>
          <a:p>
            <a:pPr marL="908050" lvl="1" indent="-436563" eaLnBrk="0" hangingPunct="0"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GB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Master </a:t>
            </a: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</a:rPr>
              <a:t>Plan of </a:t>
            </a:r>
            <a:r>
              <a:rPr lang="en-GB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project</a:t>
            </a:r>
            <a:endParaRPr lang="en-GB" sz="2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GB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Development time schedule</a:t>
            </a:r>
            <a:endParaRPr lang="en-GB" sz="2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GB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Description of permits/licenses</a:t>
            </a:r>
            <a:endParaRPr lang="en-GB" sz="2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GB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Risk assessment of factors which may </a:t>
            </a:r>
            <a:r>
              <a:rPr lang="en-GB" sz="2400" dirty="0">
                <a:solidFill>
                  <a:srgbClr val="000099"/>
                </a:solidFill>
                <a:latin typeface="Calibri" panose="020F0502020204030204" pitchFamily="34" charset="0"/>
              </a:rPr>
              <a:t>affect the smooth implementation of the contract </a:t>
            </a:r>
            <a:r>
              <a:rPr lang="en-GB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scope</a:t>
            </a:r>
            <a:endParaRPr lang="en-GB" sz="2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GB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Demonstrate financial resources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Tender Procedure (3)</a:t>
            </a:r>
            <a:endParaRPr lang="en-US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001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2" indent="-469900" eaLnBrk="0" hangingPunct="0">
              <a:spcBef>
                <a:spcPct val="200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Financial Offer</a:t>
            </a: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Lump sum – indicating payment schedule</a:t>
            </a: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Annual installments</a:t>
            </a: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Combination of </a:t>
            </a: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above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442" y="938213"/>
            <a:ext cx="5715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Potential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6602" y="1143001"/>
            <a:ext cx="2258961" cy="195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ebdings" pitchFamily="18" charset="2"/>
              <a:buChar char="4"/>
              <a:defRPr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°"/>
              <a:defRPr sz="2400">
                <a:solidFill>
                  <a:srgbClr val="000099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0099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v"/>
              <a:defRPr sz="1600">
                <a:solidFill>
                  <a:srgbClr val="000099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Ø"/>
              <a:defRPr sz="1600">
                <a:solidFill>
                  <a:srgbClr val="000099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Ø"/>
              <a:defRPr sz="1600">
                <a:solidFill>
                  <a:srgbClr val="000099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Ø"/>
              <a:defRPr sz="1600">
                <a:solidFill>
                  <a:srgbClr val="000099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Ø"/>
              <a:defRPr sz="1600">
                <a:solidFill>
                  <a:srgbClr val="000099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Ø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2400" b="1" kern="0" dirty="0" smtClean="0">
                <a:latin typeface="Calibri" panose="020F0502020204030204" pitchFamily="34" charset="0"/>
              </a:rPr>
              <a:t>limited natural resources and low heavy industry potential</a:t>
            </a:r>
            <a:endParaRPr lang="el-GR" sz="2400" b="1" kern="0" dirty="0" smtClean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133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kern="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…</a:t>
            </a:r>
            <a:r>
              <a:rPr lang="en-US" sz="2400" b="1" kern="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but</a:t>
            </a:r>
            <a:endParaRPr lang="en-GB" sz="2400" b="1" kern="0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4961" y="1143001"/>
            <a:ext cx="2911878" cy="2285999"/>
          </a:xfrm>
          <a:prstGeom prst="rect">
            <a:avLst/>
          </a:prstGeom>
          <a:solidFill>
            <a:srgbClr val="1D6E87"/>
          </a:solidFill>
        </p:spPr>
        <p:txBody>
          <a:bodyPr wrap="square" rtlCol="0">
            <a:normAutofit fontScale="85000" lnSpcReduction="10000"/>
          </a:bodyPr>
          <a:lstStyle/>
          <a:p>
            <a:pPr marL="469900" lvl="0" indent="-469900" eaLnBrk="0" hangingPunct="0">
              <a:spcBef>
                <a:spcPct val="200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At a unique location</a:t>
            </a:r>
          </a:p>
          <a:p>
            <a:pPr marL="469900" lvl="0" indent="-469900" eaLnBrk="0" hangingPunct="0">
              <a:spcBef>
                <a:spcPct val="200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EU MS </a:t>
            </a: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 stable and </a:t>
            </a:r>
          </a:p>
          <a:p>
            <a:pPr marL="515938" lvl="1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predictable environment</a:t>
            </a:r>
          </a:p>
          <a:p>
            <a:pPr marL="469900" lvl="0" indent="-469900" eaLnBrk="0" hangingPunct="0">
              <a:spcBef>
                <a:spcPct val="200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High standard of living</a:t>
            </a:r>
          </a:p>
          <a:p>
            <a:pPr marL="469900" lvl="0" indent="-469900" eaLnBrk="0" hangingPunct="0">
              <a:spcBef>
                <a:spcPct val="200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Excellent services</a:t>
            </a:r>
          </a:p>
          <a:p>
            <a:pPr marL="469900" lvl="0" indent="-469900" eaLnBrk="0" hangingPunct="0">
              <a:spcBef>
                <a:spcPct val="200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2000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Attractive tax </a:t>
            </a:r>
            <a:r>
              <a:rPr lang="en-US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system</a:t>
            </a:r>
          </a:p>
          <a:p>
            <a:pPr marL="469900" lvl="0" indent="-469900" eaLnBrk="0" hangingPunct="0">
              <a:spcBef>
                <a:spcPct val="20000"/>
              </a:spcBef>
              <a:buClr>
                <a:schemeClr val="bg1"/>
              </a:buClr>
              <a:buFont typeface="Webdings" pitchFamily="18" charset="2"/>
              <a:buChar char="4"/>
            </a:pPr>
            <a:r>
              <a:rPr lang="en-US" sz="2000" kern="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Human capital</a:t>
            </a:r>
            <a:endParaRPr lang="en-US" sz="2000" kern="0" dirty="0">
              <a:solidFill>
                <a:schemeClr val="bg1"/>
              </a:solidFill>
              <a:latin typeface="Calibri" panose="020F0502020204030204" pitchFamily="34" charset="0"/>
              <a:cs typeface="+mn-cs"/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9262" y="4087710"/>
            <a:ext cx="2303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Innovation and entrepreneurial potential</a:t>
            </a:r>
            <a:endParaRPr lang="en-GB" sz="2400" b="1" kern="0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Tender Evaluation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219200"/>
            <a:ext cx="81534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2" indent="-469900" eaLnBrk="0" hangingPunct="0"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Qualification Adequacy - pass or fail </a:t>
            </a: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Eligibility for Participation</a:t>
            </a: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Technical Requirements </a:t>
            </a:r>
          </a:p>
          <a:p>
            <a:pPr marL="469900" lvl="2" indent="-469900" eaLnBrk="0" hangingPunct="0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Consider Financial Offers of those passed </a:t>
            </a:r>
          </a:p>
          <a:p>
            <a:pPr marL="469900" lvl="2" indent="-469900" eaLnBrk="0" hangingPunct="0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Successful Bidder </a:t>
            </a: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highest financial offer</a:t>
            </a:r>
          </a:p>
          <a:p>
            <a:pPr marL="908050" lvl="1" indent="-436563" eaLnBrk="0" hangingPunct="0">
              <a:spcBef>
                <a:spcPts val="600"/>
              </a:spcBef>
              <a:spcAft>
                <a:spcPts val="600"/>
              </a:spcAft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NPV will be considered for evaluation</a:t>
            </a:r>
            <a:endParaRPr lang="en-GB" sz="2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469900" lvl="2" indent="-469900" eaLnBrk="0" hangingPunct="0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Negotiations of the Land Lease Agreement is possible on non-critical aspects</a:t>
            </a:r>
            <a:endParaRPr lang="en-US" sz="2800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2" y="222250"/>
            <a:ext cx="493714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cyprus_emble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220661"/>
            <a:ext cx="4572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228600" y="868680"/>
            <a:ext cx="8686800" cy="0"/>
          </a:xfrm>
          <a:prstGeom prst="line">
            <a:avLst/>
          </a:prstGeom>
          <a:ln>
            <a:solidFill>
              <a:srgbClr val="000099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2" y="1051560"/>
            <a:ext cx="3124200" cy="2011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8000" lvl="1" indent="-252000" algn="just" defTabSz="711200">
              <a:spcBef>
                <a:spcPts val="200"/>
              </a:spcBef>
              <a:spcAft>
                <a:spcPts val="200"/>
              </a:spcAft>
              <a:buClr>
                <a:srgbClr val="000066"/>
              </a:buClr>
              <a:buFont typeface="Webdings" pitchFamily="18" charset="2"/>
              <a:buChar char="4"/>
            </a:pP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381000" y="3611562"/>
            <a:ext cx="86280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Thank you for your attention</a:t>
            </a:r>
          </a:p>
          <a:p>
            <a:pPr algn="ctr"/>
            <a:endParaRPr lang="en-US" sz="3200" b="1" dirty="0" smtClean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sz="20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Tel. + 357 22 867233</a:t>
            </a:r>
          </a:p>
          <a:p>
            <a:pPr lvl="0" algn="ctr"/>
            <a:r>
              <a:rPr lang="en-US" sz="2000" b="1" dirty="0" smtClean="0">
                <a:solidFill>
                  <a:srgbClr val="000099"/>
                </a:solidFill>
                <a:latin typeface="Calibri" panose="020F0502020204030204" pitchFamily="34" charset="0"/>
                <a:hlinkClick r:id="rId5"/>
              </a:rPr>
              <a:t>perm.sec@mcit.gov.cy</a:t>
            </a:r>
            <a:endParaRPr lang="en-US" sz="2000" b="1" dirty="0" smtClean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US" sz="2000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www.mcit.gov.cy</a:t>
            </a:r>
            <a:endParaRPr lang="en-GB" sz="3200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371600"/>
            <a:ext cx="7219951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eaLnBrk="0" hangingPunct="0">
              <a:spcBef>
                <a:spcPct val="20000"/>
              </a:spcBef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32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Access to </a:t>
            </a:r>
            <a:r>
              <a:rPr lang="en-US" sz="3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EU funds</a:t>
            </a:r>
          </a:p>
          <a:p>
            <a:pPr marL="908050" lvl="1" indent="-436563" eaLnBrk="0" hangingPunct="0">
              <a:spcBef>
                <a:spcPts val="600"/>
              </a:spcBef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Joint proposals Horizon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2020</a:t>
            </a:r>
            <a:endParaRPr lang="en-US" sz="24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3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CYP gateway to neighboring countries</a:t>
            </a:r>
          </a:p>
          <a:p>
            <a:pPr marL="469900" indent="-469900" eaLnBrk="0" hangingPunct="0">
              <a:spcBef>
                <a:spcPct val="20000"/>
              </a:spcBef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3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CYP – ISR Collaboration</a:t>
            </a:r>
          </a:p>
          <a:p>
            <a:pPr marL="908050" lvl="1" indent="-436563" eaLnBrk="0" hangingPunct="0">
              <a:spcBef>
                <a:spcPts val="600"/>
              </a:spcBef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Student exchange programs</a:t>
            </a:r>
          </a:p>
          <a:p>
            <a:pPr marL="908050" lvl="1" indent="-436563" eaLnBrk="0" hangingPunct="0">
              <a:spcBef>
                <a:spcPts val="600"/>
              </a:spcBef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Technical dialog of industries</a:t>
            </a:r>
          </a:p>
          <a:p>
            <a:pPr marL="908050" lvl="1" indent="-436563" eaLnBrk="0" hangingPunct="0">
              <a:spcBef>
                <a:spcPts val="600"/>
              </a:spcBef>
              <a:buClr>
                <a:srgbClr val="000066"/>
              </a:buClr>
              <a:buFont typeface="Wingdings 2" pitchFamily="18" charset="2"/>
              <a:buChar char="°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Exchange of knowledge/technology in RES &amp; </a:t>
            </a:r>
            <a:r>
              <a:rPr lang="en-US" sz="240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Energy </a:t>
            </a:r>
            <a:r>
              <a:rPr lang="en-US" sz="24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Efficiency</a:t>
            </a:r>
            <a:endParaRPr lang="en-US" sz="24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7341" y="252413"/>
            <a:ext cx="8547101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Potential for Israel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6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6849" y="2133600"/>
            <a:ext cx="62103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0" hangingPunct="0"/>
            <a:r>
              <a:rPr lang="en-US" sz="3200" b="1" i="1" kern="0" dirty="0" smtClean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+mj-cs"/>
              </a:rPr>
              <a:t>transforming Cyprus into a regional center for applied research, innovation, technology and entrepreneurship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7341" y="252413"/>
            <a:ext cx="8547101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Vision / Strategic Objective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Entrepreneurship</a:t>
            </a:r>
            <a:r>
              <a:rPr lang="el-GR" dirty="0" smtClean="0">
                <a:solidFill>
                  <a:srgbClr val="000099"/>
                </a:solidFill>
              </a:rPr>
              <a:t>/</a:t>
            </a:r>
            <a:r>
              <a:rPr lang="en-US" dirty="0" smtClean="0">
                <a:solidFill>
                  <a:srgbClr val="000099"/>
                </a:solidFill>
              </a:rPr>
              <a:t>Innovation Ecosystem in Cyprus</a:t>
            </a:r>
            <a:endParaRPr lang="el-GR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Entrepreneurship and Innovation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Main pillars of new Growth Strategy </a:t>
            </a: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National Policy statement for the improvement of the Entrepreneurial Ecosystem of Cyprus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Short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Targeted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Concrete measures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21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Ecosystem - Objectives</a:t>
            </a:r>
            <a:endParaRPr lang="el-GR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848" y="1524000"/>
            <a:ext cx="8120066" cy="4949825"/>
          </a:xfrm>
        </p:spPr>
        <p:txBody>
          <a:bodyPr/>
          <a:lstStyle/>
          <a:p>
            <a:pPr marL="469900" lvl="1" indent="-469900">
              <a:spcBef>
                <a:spcPts val="600"/>
              </a:spcBef>
              <a:buFont typeface="Webdings" pitchFamily="18" charset="2"/>
              <a:buChar char="4"/>
            </a:pPr>
            <a:r>
              <a:rPr lang="en-US" sz="3200" dirty="0" smtClean="0">
                <a:latin typeface="Calibri" pitchFamily="34" charset="0"/>
                <a:ea typeface="+mn-ea"/>
                <a:cs typeface="Calibri" pitchFamily="34" charset="0"/>
              </a:rPr>
              <a:t>Improve</a:t>
            </a:r>
            <a:r>
              <a:rPr lang="el-GR" sz="3200" dirty="0" smtClean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ea typeface="+mn-ea"/>
                <a:cs typeface="Calibri" pitchFamily="34" charset="0"/>
              </a:rPr>
              <a:t>entrepreneurial culture and skills</a:t>
            </a:r>
          </a:p>
          <a:p>
            <a:pPr marL="469900" lvl="1" indent="-469900">
              <a:spcBef>
                <a:spcPts val="600"/>
              </a:spcBef>
              <a:buFont typeface="Webdings" pitchFamily="18" charset="2"/>
              <a:buChar char="4"/>
            </a:pPr>
            <a:r>
              <a:rPr lang="en-US" sz="3200" dirty="0" smtClean="0">
                <a:latin typeface="Calibri" pitchFamily="34" charset="0"/>
                <a:ea typeface="+mn-ea"/>
                <a:cs typeface="Calibri" pitchFamily="34" charset="0"/>
              </a:rPr>
              <a:t>Increase number of new</a:t>
            </a:r>
            <a:r>
              <a:rPr lang="el-GR" sz="3200" dirty="0" smtClean="0"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3200" dirty="0" smtClean="0">
                <a:latin typeface="Calibri" pitchFamily="34" charset="0"/>
                <a:ea typeface="+mn-ea"/>
                <a:cs typeface="Calibri" pitchFamily="34" charset="0"/>
              </a:rPr>
              <a:t>innovative</a:t>
            </a:r>
            <a:r>
              <a:rPr lang="el-GR" sz="3200" dirty="0" smtClean="0"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lang="en-US" sz="3200" dirty="0" smtClean="0">
                <a:latin typeface="Calibri" pitchFamily="34" charset="0"/>
                <a:ea typeface="+mn-ea"/>
                <a:cs typeface="Calibri" pitchFamily="34" charset="0"/>
              </a:rPr>
              <a:t>high-value added enterprises </a:t>
            </a:r>
          </a:p>
          <a:p>
            <a:pPr marL="469900" lvl="1" indent="-469900">
              <a:spcBef>
                <a:spcPts val="600"/>
              </a:spcBef>
              <a:buFont typeface="Webdings" pitchFamily="18" charset="2"/>
              <a:buChar char="4"/>
            </a:pPr>
            <a:r>
              <a:rPr lang="en-US" sz="3200" dirty="0" smtClean="0">
                <a:latin typeface="Calibri" pitchFamily="34" charset="0"/>
                <a:ea typeface="+mn-ea"/>
                <a:cs typeface="Calibri" pitchFamily="34" charset="0"/>
              </a:rPr>
              <a:t>Improve</a:t>
            </a:r>
            <a:r>
              <a:rPr lang="el-GR" sz="3200" dirty="0" smtClean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ea typeface="+mn-ea"/>
                <a:cs typeface="Calibri" pitchFamily="34" charset="0"/>
              </a:rPr>
              <a:t>competitiveness and sustainability of businesses</a:t>
            </a:r>
          </a:p>
          <a:p>
            <a:pPr marL="469900" lvl="1" indent="-469900">
              <a:spcBef>
                <a:spcPts val="600"/>
              </a:spcBef>
              <a:buFont typeface="Webdings" pitchFamily="18" charset="2"/>
              <a:buChar char="4"/>
            </a:pPr>
            <a:r>
              <a:rPr lang="en-US" sz="3200" dirty="0" smtClean="0">
                <a:latin typeface="Calibri" pitchFamily="34" charset="0"/>
                <a:ea typeface="+mn-ea"/>
                <a:cs typeface="Calibri" pitchFamily="34" charset="0"/>
              </a:rPr>
              <a:t>Promote internationalization of Cypriot enterprises</a:t>
            </a:r>
            <a:endParaRPr lang="en-US" sz="32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0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Ecosystem – Initial Actions</a:t>
            </a:r>
            <a:endParaRPr lang="el-GR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144" y="1600200"/>
            <a:ext cx="8043866" cy="4949825"/>
          </a:xfrm>
        </p:spPr>
        <p:txBody>
          <a:bodyPr/>
          <a:lstStyle/>
          <a:p>
            <a:r>
              <a:rPr lang="en-US" dirty="0" smtClean="0"/>
              <a:t>Establish Entrepreneurial Center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Information on all available funding resources 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Facilitation of business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activity – One Stop Shop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Mentoring services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Develop a Science and Technology Park</a:t>
            </a:r>
          </a:p>
        </p:txBody>
      </p:sp>
    </p:spTree>
    <p:extLst>
      <p:ext uri="{BB962C8B-B14F-4D97-AF65-F5344CB8AC3E}">
        <p14:creationId xmlns:p14="http://schemas.microsoft.com/office/powerpoint/2010/main" xmlns="" val="53694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STP - Tenants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0537" y="1752600"/>
            <a:ext cx="8547101" cy="3124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Calibri" panose="020F0502020204030204" pitchFamily="34" charset="0"/>
              </a:rPr>
              <a:t>Research </a:t>
            </a:r>
            <a:r>
              <a:rPr lang="en-GB" dirty="0" smtClean="0">
                <a:latin typeface="Calibri" panose="020F0502020204030204" pitchFamily="34" charset="0"/>
              </a:rPr>
              <a:t>Centers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Calibri" panose="020F0502020204030204" pitchFamily="34" charset="0"/>
              </a:rPr>
              <a:t>Hi tech companies</a:t>
            </a:r>
            <a:endParaRPr lang="en-GB" dirty="0" smtClean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Calibri" panose="020F0502020204030204" pitchFamily="34" charset="0"/>
              </a:rPr>
              <a:t>Start-ups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Calibri" panose="020F0502020204030204" pitchFamily="34" charset="0"/>
              </a:rPr>
              <a:t>other </a:t>
            </a:r>
            <a:r>
              <a:rPr lang="en-GB" dirty="0">
                <a:latin typeface="Calibri" panose="020F0502020204030204" pitchFamily="34" charset="0"/>
              </a:rPr>
              <a:t>knowledge </a:t>
            </a:r>
            <a:r>
              <a:rPr lang="en-GB" dirty="0" smtClean="0">
                <a:latin typeface="Calibri" panose="020F0502020204030204" pitchFamily="34" charset="0"/>
              </a:rPr>
              <a:t>based organizations</a:t>
            </a: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99"/>
                </a:solidFill>
                <a:latin typeface="Calibri" panose="020F0502020204030204" pitchFamily="34" charset="0"/>
              </a:rPr>
              <a:t>General Framework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82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2" indent="-469900" eaLnBrk="0" hangingPunct="0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use of State owned land </a:t>
            </a:r>
          </a:p>
          <a:p>
            <a:pPr marL="469900" lvl="2" indent="-469900" eaLnBrk="0" hangingPunct="0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50 year Land Lease Agreement</a:t>
            </a:r>
          </a:p>
          <a:p>
            <a:pPr marL="469900" lvl="2" indent="-469900" eaLnBrk="0" hangingPunct="0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strategic </a:t>
            </a: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i</a:t>
            </a: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nvestor </a:t>
            </a: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through tender procedure</a:t>
            </a:r>
          </a:p>
          <a:p>
            <a:pPr marL="469900" lvl="2" indent="-469900" eaLnBrk="0" hangingPunct="0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experience and knowhow</a:t>
            </a:r>
          </a:p>
          <a:p>
            <a:pPr marL="469900" lvl="2" indent="-469900" eaLnBrk="0" hangingPunct="0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f</a:t>
            </a: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inancial </a:t>
            </a: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capability</a:t>
            </a:r>
          </a:p>
          <a:p>
            <a:pPr marL="469900" lvl="2" indent="-469900" eaLnBrk="0" hangingPunct="0">
              <a:spcBef>
                <a:spcPts val="1200"/>
              </a:spcBef>
              <a:spcAft>
                <a:spcPts val="1200"/>
              </a:spcAft>
              <a:buClr>
                <a:srgbClr val="000066"/>
              </a:buClr>
              <a:buFont typeface="Webdings" pitchFamily="18" charset="2"/>
              <a:buChar char="4"/>
            </a:pP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i</a:t>
            </a: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ncentives </a:t>
            </a:r>
            <a:r>
              <a:rPr lang="en-US" sz="28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p</a:t>
            </a:r>
            <a:r>
              <a:rPr lang="en-US" sz="2800" dirty="0" smtClean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ackage</a:t>
            </a:r>
            <a:endParaRPr lang="en-US" sz="2800" dirty="0">
              <a:solidFill>
                <a:srgbClr val="000099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81">
        <p14:prism/>
      </p:transition>
    </mc:Choice>
    <mc:Fallback>
      <p:transition spd="slow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defaul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19098</TotalTime>
  <Words>607</Words>
  <Application>Microsoft Office PowerPoint</Application>
  <PresentationFormat>On-screen Show (4:3)</PresentationFormat>
  <Paragraphs>145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</vt:lpstr>
      <vt:lpstr>Science Technology Park</vt:lpstr>
      <vt:lpstr>Potential</vt:lpstr>
      <vt:lpstr>Potential for Israel</vt:lpstr>
      <vt:lpstr>Vision / Strategic Objective</vt:lpstr>
      <vt:lpstr>Entrepreneurship/Innovation Ecosystem in Cyprus</vt:lpstr>
      <vt:lpstr>Ecosystem - Objectives</vt:lpstr>
      <vt:lpstr>Ecosystem – Initial Actions</vt:lpstr>
      <vt:lpstr>STP - Tenants</vt:lpstr>
      <vt:lpstr>General Framework </vt:lpstr>
      <vt:lpstr> Incentives Package</vt:lpstr>
      <vt:lpstr>Location</vt:lpstr>
      <vt:lpstr>Location (2)</vt:lpstr>
      <vt:lpstr>Planning Framework</vt:lpstr>
      <vt:lpstr>Land Lease Agreement</vt:lpstr>
      <vt:lpstr>Operation</vt:lpstr>
      <vt:lpstr>Obligations of the Government </vt:lpstr>
      <vt:lpstr>Tender Procedure</vt:lpstr>
      <vt:lpstr>Tender Procedure (2)</vt:lpstr>
      <vt:lpstr>Tender Procedure (3)</vt:lpstr>
      <vt:lpstr>Tender Evaluation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Dimitris</dc:creator>
  <cp:lastModifiedBy>Lefki Theodorou</cp:lastModifiedBy>
  <cp:revision>1216</cp:revision>
  <cp:lastPrinted>2014-01-15T10:32:20Z</cp:lastPrinted>
  <dcterms:created xsi:type="dcterms:W3CDTF">2010-09-23T09:42:47Z</dcterms:created>
  <dcterms:modified xsi:type="dcterms:W3CDTF">2015-11-25T07:20:07Z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